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67" r:id="rId3"/>
    <p:sldId id="342" r:id="rId4"/>
    <p:sldId id="343" r:id="rId5"/>
    <p:sldId id="4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3BD7-CCA0-06E6-D52D-1B65C914D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2E617-0EF5-4A33-DBFE-BD87605BD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F6D34-AE6B-BBB5-C6A2-5BEE6999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A8C87-035D-BB82-7323-53A107C6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53646-553E-F959-A596-2D6809CD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8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5A36-8AF7-FCE0-6ED5-22B90BDA2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9AF0A-8A74-9B9F-8EF1-288FBFEE9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FCAD4-24B1-9849-A8B4-8D940730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E6254-FF08-3990-F842-0FF1269A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2FE65-3811-E5B5-C450-0D75B1720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CE2850-8468-2224-B02B-B82E55842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61726-AC8E-EB46-6273-472BF2360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D6246-38EE-690B-7DBE-7A6E1B66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06C83-D6BF-F3B3-D0B8-757C6121A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BB649-DF18-AA00-9E89-EDD537CB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79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14491" y="536124"/>
            <a:ext cx="10987289" cy="1155288"/>
          </a:xfrm>
          <a:prstGeom prst="rect">
            <a:avLst/>
          </a:prstGeom>
        </p:spPr>
        <p:txBody>
          <a:bodyPr bIns="0" anchor="t" anchorCtr="0"/>
          <a:lstStyle>
            <a:lvl1pPr algn="l">
              <a:lnSpc>
                <a:spcPts val="3870"/>
              </a:lnSpc>
              <a:defRPr sz="3870" b="1" cap="all" spc="-77" baseline="0">
                <a:solidFill>
                  <a:srgbClr val="6C042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80400" y="6056039"/>
            <a:ext cx="1140005" cy="49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 userDrawn="1"/>
        </p:nvCxnSpPr>
        <p:spPr>
          <a:xfrm>
            <a:off x="829154" y="6280384"/>
            <a:ext cx="9248331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half" idx="15"/>
          </p:nvPr>
        </p:nvSpPr>
        <p:spPr>
          <a:xfrm>
            <a:off x="714493" y="2068569"/>
            <a:ext cx="10868726" cy="3868578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456839" rtl="0" eaLnBrk="1" fontAlgn="base" latinLnBrk="0" hangingPunct="1">
              <a:lnSpc>
                <a:spcPts val="2814"/>
              </a:lnSpc>
              <a:spcBef>
                <a:spcPts val="0"/>
              </a:spcBef>
              <a:spcAft>
                <a:spcPts val="844"/>
              </a:spcAft>
              <a:buClrTx/>
              <a:buSzTx/>
              <a:buFont typeface="Arial" charset="0"/>
              <a:buNone/>
              <a:tabLst/>
              <a:defRPr sz="1970" b="1" i="0" cap="none" spc="-49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0" indent="0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buFontTx/>
              <a:buNone/>
              <a:defRPr sz="1970" b="0" i="0" spc="-49">
                <a:solidFill>
                  <a:srgbClr val="504C4C"/>
                </a:solidFill>
                <a:latin typeface="Arial"/>
                <a:cs typeface="Arial"/>
              </a:defRPr>
            </a:lvl2pPr>
            <a:lvl3pPr marL="691402" indent="-191001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buSzPct val="92000"/>
              <a:buFont typeface="Arial"/>
              <a:buChar char="•"/>
              <a:defRPr sz="1970" spc="-49">
                <a:solidFill>
                  <a:srgbClr val="504C4C"/>
                </a:solidFill>
                <a:latin typeface="Arial"/>
                <a:cs typeface="Arial"/>
              </a:defRPr>
            </a:lvl3pPr>
            <a:lvl4pPr marL="941602" indent="-178714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defRPr sz="1970" spc="-49">
                <a:solidFill>
                  <a:srgbClr val="504C4C"/>
                </a:solidFill>
                <a:latin typeface="Arial"/>
                <a:cs typeface="Arial"/>
              </a:defRPr>
            </a:lvl4pPr>
            <a:lvl5pPr marL="1263288" indent="-250200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defRPr sz="1970" spc="-49">
                <a:solidFill>
                  <a:srgbClr val="504C4C"/>
                </a:solidFill>
                <a:latin typeface="Arial"/>
                <a:cs typeface="Arial"/>
              </a:defRPr>
            </a:lvl5pPr>
            <a:lvl6pPr>
              <a:defRPr sz="1618"/>
            </a:lvl6pPr>
            <a:lvl7pPr>
              <a:defRPr sz="1618"/>
            </a:lvl7pPr>
            <a:lvl8pPr>
              <a:defRPr sz="1618"/>
            </a:lvl8pPr>
            <a:lvl9pPr>
              <a:defRPr sz="1618"/>
            </a:lvl9pPr>
          </a:lstStyle>
          <a:p>
            <a:pPr marL="0" marR="0" lvl="0" indent="0" algn="l" defTabSz="456839" rtl="0" eaLnBrk="1" fontAlgn="base" latinLnBrk="0" hangingPunct="1">
              <a:lnSpc>
                <a:spcPts val="2814"/>
              </a:lnSpc>
              <a:spcBef>
                <a:spcPts val="0"/>
              </a:spcBef>
              <a:spcAft>
                <a:spcPts val="844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Click to edit 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826098" y="6341237"/>
            <a:ext cx="7204878" cy="274751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ct val="150000"/>
              </a:lnSpc>
              <a:buNone/>
              <a:defRPr sz="844" b="0" i="0" cap="all" spc="70" baseline="0">
                <a:solidFill>
                  <a:srgbClr val="363837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030976" y="6350073"/>
            <a:ext cx="2046509" cy="325488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704" b="0" i="0" kern="0" cap="none" spc="35" baseline="0">
                <a:solidFill>
                  <a:srgbClr val="363837"/>
                </a:solidFill>
              </a:defRPr>
            </a:lvl1pPr>
          </a:lstStyle>
          <a:p>
            <a:pPr lvl="0"/>
            <a:r>
              <a:rPr lang="en-US" dirty="0" err="1"/>
              <a:t>www.mun.ca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8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F3276-A5DA-4A12-80B1-C993E580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5D29-AD6E-2E44-8B94-88B257425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11459-9117-DD0C-2B98-64FB30AA1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0147A-E8C8-9980-A732-979F5257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4F753-05C5-34E6-EFD5-8E2E1931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8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0699-4C29-46B9-0C64-D87B34C0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F106B-C55E-34ED-D7C1-A1A304B4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4342D-92C4-0A09-A775-3CAD29FD8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D914A-8E69-EF5F-0968-FBDD0779B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D4948-580B-25E0-AD2A-3FC12A87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7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C5833-D553-DBEF-67EF-6A40712A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A5727-26AE-396B-3F4C-4AFD8157D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F594E-D6E5-2CCF-278A-9AABDFA57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7FF-A75C-532C-4C05-D959C258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A0530-540A-6E4B-79AE-12CA3172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F9E1E-A71F-4CE0-121D-E103C695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4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D3B1-AF74-6B2D-771A-BB2BA5397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CA755-8CF5-3459-1DD3-A85558DC4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5292AC-42BD-F6C4-F229-819B66508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22E033-553B-7152-0016-E67CAFACD4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42FDC-E114-66BD-C2E5-7055CCFF72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D85B39-F993-3125-FA89-943C6EE9C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41A37F-D8E5-0A9F-6A66-30E7BC88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4D44C-2F39-30EF-D49C-AB7DF06E2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7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A7E1-EDA9-88E8-67BB-534892B8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F41BF-BFA3-72DF-2C13-701DC0CD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0D2A9-74AC-AB23-9F73-434FFBBC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8C950-C647-6992-EFF6-F1EE2137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9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12E9DB-C58E-62DE-E964-F5D68754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E8F2A2-FE52-580E-8F32-B7484B9A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89C3C-FBB3-7456-34CB-C2802EA1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6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80494-1DB8-669A-81A9-90649307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EAAEC-A2F6-38C9-182D-022BF85E1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EA289-6CA0-AA90-E6A1-8F98A1BFA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9CA8E-878D-AFC5-9269-C674CD86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D5386-56CD-2DD0-9508-F578420F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B105B-FE07-400F-62B3-DE93AB8A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1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C7505-6673-23A3-4220-2C66592F6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CC5C56-BDA2-7B22-FB23-608E07185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2C243-A745-4B95-7586-551EB9353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DF6D9-A5E6-E04B-0D7D-532601E4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69572-DA1F-D1DE-1F02-3879CBC3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CF82E-507E-3613-ACE8-D2C935E9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BDCD48-5928-1F60-7BE4-1492EACF4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0FEA8-2036-E0E4-CEDF-5727BCBF3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DA446-39F4-7DC8-310D-72D5C9004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EBC7C-AA84-F240-AB39-B23B3577ED9B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97639-2A0A-4946-6AFF-31E78FB3C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14BC9-23E2-9E02-74CD-A61C85FB6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D2B4-22C5-E049-A7C7-329BA57C9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5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7CB26-88C5-427E-145B-82141DB08F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/>
              <a:t>and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ECA6E-7855-F163-6C82-E49138DA6A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3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research contributions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5"/>
          </p:nvPr>
        </p:nvSpPr>
        <p:spPr>
          <a:xfrm>
            <a:off x="2057733" y="1700348"/>
            <a:ext cx="3895858" cy="4236798"/>
          </a:xfrm>
        </p:spPr>
        <p:txBody>
          <a:bodyPr>
            <a:normAutofit fontScale="92500"/>
          </a:bodyPr>
          <a:lstStyle/>
          <a:p>
            <a:pPr lvl="1">
              <a:lnSpc>
                <a:spcPct val="100000"/>
              </a:lnSpc>
            </a:pPr>
            <a:r>
              <a:rPr lang="en-US" sz="1689" dirty="0"/>
              <a:t>Choose </a:t>
            </a:r>
            <a:r>
              <a:rPr lang="en-US" sz="1689" b="1" dirty="0"/>
              <a:t>up to 3 </a:t>
            </a:r>
            <a:r>
              <a:rPr lang="en-US" sz="1689" dirty="0"/>
              <a:t>research-related contributions listed in your CCV, and describe their significance in terms of: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influence on the direction of thought and activity within the target community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significance to, and use by, other researchers and knowledge users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89" dirty="0"/>
          </a:p>
          <a:p>
            <a:pPr lvl="1">
              <a:lnSpc>
                <a:spcPct val="100000"/>
              </a:lnSpc>
            </a:pPr>
            <a:r>
              <a:rPr lang="en-US" sz="1689" dirty="0"/>
              <a:t>Keep in mind, you want to show your sphere of influence on…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research programs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institutions (e.g., research, cultural)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research communities (e.g., local, international)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society at large (e.g., regional, national)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89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141481" y="6340858"/>
            <a:ext cx="5405980" cy="274767"/>
          </a:xfrm>
        </p:spPr>
        <p:txBody>
          <a:bodyPr/>
          <a:lstStyle/>
          <a:p>
            <a:r>
              <a:rPr lang="en-US" dirty="0"/>
              <a:t>School of Graduate Studies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7547461" y="6349793"/>
            <a:ext cx="1535790" cy="326146"/>
          </a:xfrm>
        </p:spPr>
        <p:txBody>
          <a:bodyPr/>
          <a:lstStyle/>
          <a:p>
            <a:r>
              <a:rPr lang="en-US" dirty="0"/>
              <a:t>www.mun.ca/sgs/</a:t>
            </a:r>
          </a:p>
        </p:txBody>
      </p:sp>
      <p:sp>
        <p:nvSpPr>
          <p:cNvPr id="6" name="Content Placeholder 9"/>
          <p:cNvSpPr txBox="1">
            <a:spLocks/>
          </p:cNvSpPr>
          <p:nvPr/>
        </p:nvSpPr>
        <p:spPr>
          <a:xfrm>
            <a:off x="6043457" y="1700348"/>
            <a:ext cx="4259104" cy="4338202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649288" rtl="0" eaLnBrk="1" fontAlgn="base" latinLnBrk="0" hangingPunct="1">
              <a:lnSpc>
                <a:spcPts val="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 sz="2800" b="1" i="0" kern="1200" cap="none" spc="-7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  <a:ea typeface="ＭＳ Ｐゴシック" charset="0"/>
                <a:cs typeface="Arial"/>
              </a:defRPr>
            </a:lvl1pPr>
            <a:lvl2pPr marL="0" indent="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800" b="0" i="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2pPr>
            <a:lvl3pPr marL="982663" indent="-271463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SzPct val="92000"/>
              <a:buFont typeface="Arial"/>
              <a:buChar char="•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3pPr>
            <a:lvl4pPr marL="1338263" indent="-2540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4pPr>
            <a:lvl5pPr marL="1795463" indent="-3556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»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5pPr>
            <a:lvl6pPr marL="3575007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008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5009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5011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</a:pPr>
            <a:r>
              <a:rPr lang="en-US" sz="1689" dirty="0"/>
              <a:t>Research-related contributions refers to entries listed in the following CCV sections:</a:t>
            </a:r>
          </a:p>
          <a:p>
            <a:pPr marL="241264" lvl="1" indent="-241264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89" dirty="0"/>
              <a:t>Publications</a:t>
            </a:r>
          </a:p>
          <a:p>
            <a:pPr marL="241264" lvl="1" indent="-241264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89" dirty="0"/>
              <a:t>Artistic Contributions</a:t>
            </a:r>
          </a:p>
          <a:p>
            <a:pPr marL="241264" lvl="1" indent="-241264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89" dirty="0"/>
              <a:t>Presentations</a:t>
            </a:r>
          </a:p>
          <a:p>
            <a:pPr marL="241264" lvl="1" indent="-241264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89" dirty="0"/>
              <a:t>Interviews and Media Relations</a:t>
            </a:r>
          </a:p>
          <a:p>
            <a:pPr marL="241264" lvl="1" indent="-241264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89" dirty="0"/>
              <a:t>Intellectual Property</a:t>
            </a:r>
            <a:endParaRPr lang="en-US" sz="739" dirty="0"/>
          </a:p>
        </p:txBody>
      </p:sp>
    </p:spTree>
    <p:extLst>
      <p:ext uri="{BB962C8B-B14F-4D97-AF65-F5344CB8AC3E}">
        <p14:creationId xmlns:p14="http://schemas.microsoft.com/office/powerpoint/2010/main" val="407363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research contributions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5"/>
          </p:nvPr>
        </p:nvSpPr>
        <p:spPr>
          <a:xfrm>
            <a:off x="2057733" y="1700348"/>
            <a:ext cx="3895858" cy="4236798"/>
          </a:xfrm>
        </p:spPr>
        <p:txBody>
          <a:bodyPr>
            <a:normAutofit fontScale="92500"/>
          </a:bodyPr>
          <a:lstStyle/>
          <a:p>
            <a:pPr lvl="1">
              <a:lnSpc>
                <a:spcPct val="100000"/>
              </a:lnSpc>
            </a:pPr>
            <a:r>
              <a:rPr lang="en-US" sz="1689" dirty="0"/>
              <a:t>Choose </a:t>
            </a:r>
            <a:r>
              <a:rPr lang="en-US" sz="1689" b="1" dirty="0"/>
              <a:t>up to 3 </a:t>
            </a:r>
            <a:r>
              <a:rPr lang="en-US" sz="1689" dirty="0"/>
              <a:t>research-related contributions listed in your CCV, and describe their significance in terms of: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influence on the direction of thought and activity within the target community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significance to, and use by, other researchers and knowledge users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89" dirty="0"/>
          </a:p>
          <a:p>
            <a:pPr lvl="1">
              <a:lnSpc>
                <a:spcPct val="100000"/>
              </a:lnSpc>
            </a:pPr>
            <a:r>
              <a:rPr lang="en-US" sz="1689" dirty="0"/>
              <a:t>Keep in mind, you want to show your sphere of influence on…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research programs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institutions (e.g., research, cultural)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research communities (e.g., local, international)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society at large (e.g., regional, national)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89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141481" y="6340858"/>
            <a:ext cx="5405980" cy="274767"/>
          </a:xfrm>
        </p:spPr>
        <p:txBody>
          <a:bodyPr/>
          <a:lstStyle/>
          <a:p>
            <a:r>
              <a:rPr lang="en-US" dirty="0"/>
              <a:t>School of Graduate Studies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7547461" y="6349793"/>
            <a:ext cx="1535790" cy="326146"/>
          </a:xfrm>
        </p:spPr>
        <p:txBody>
          <a:bodyPr/>
          <a:lstStyle/>
          <a:p>
            <a:r>
              <a:rPr lang="en-US" dirty="0"/>
              <a:t>www.mun.ca/sgs/</a:t>
            </a:r>
          </a:p>
        </p:txBody>
      </p:sp>
      <p:sp>
        <p:nvSpPr>
          <p:cNvPr id="6" name="Content Placeholder 9"/>
          <p:cNvSpPr txBox="1">
            <a:spLocks/>
          </p:cNvSpPr>
          <p:nvPr/>
        </p:nvSpPr>
        <p:spPr>
          <a:xfrm>
            <a:off x="6043457" y="1700348"/>
            <a:ext cx="4259104" cy="4338202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649288" rtl="0" eaLnBrk="1" fontAlgn="base" latinLnBrk="0" hangingPunct="1">
              <a:lnSpc>
                <a:spcPts val="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 sz="2800" b="1" i="0" kern="1200" cap="none" spc="-7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  <a:ea typeface="ＭＳ Ｐゴシック" charset="0"/>
                <a:cs typeface="Arial"/>
              </a:defRPr>
            </a:lvl1pPr>
            <a:lvl2pPr marL="0" indent="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800" b="0" i="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2pPr>
            <a:lvl3pPr marL="982663" indent="-271463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SzPct val="92000"/>
              <a:buFont typeface="Arial"/>
              <a:buChar char="•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3pPr>
            <a:lvl4pPr marL="1338263" indent="-2540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4pPr>
            <a:lvl5pPr marL="1795463" indent="-3556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»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5pPr>
            <a:lvl6pPr marL="3575007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008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5009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5011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</a:pPr>
            <a:r>
              <a:rPr lang="en-US" sz="1689" b="1" dirty="0"/>
              <a:t>Tips: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i="1" dirty="0"/>
              <a:t>Show us </a:t>
            </a:r>
            <a:r>
              <a:rPr lang="en-US" sz="1689" dirty="0"/>
              <a:t>the context at the time so we can understand the gap/problem, and then </a:t>
            </a:r>
            <a:r>
              <a:rPr lang="en-US" sz="1689" i="1" dirty="0"/>
              <a:t>explain</a:t>
            </a:r>
            <a:r>
              <a:rPr lang="en-US" sz="1689" dirty="0"/>
              <a:t> how you addressed that problem to leave an impact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Reviewers may not be familiar with the journals or conferences you mention; explain how important they are in your field.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Include quotes about your work if you have any; other people saying you’re awesome usually means more than you saying you’re awesome.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739" dirty="0"/>
          </a:p>
        </p:txBody>
      </p:sp>
    </p:spTree>
    <p:extLst>
      <p:ext uri="{BB962C8B-B14F-4D97-AF65-F5344CB8AC3E}">
        <p14:creationId xmlns:p14="http://schemas.microsoft.com/office/powerpoint/2010/main" val="73972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leadership contributions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5"/>
          </p:nvPr>
        </p:nvSpPr>
        <p:spPr>
          <a:xfrm>
            <a:off x="2057733" y="1588017"/>
            <a:ext cx="3895858" cy="4236798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0000"/>
              </a:lnSpc>
            </a:pPr>
            <a:r>
              <a:rPr lang="en-US" sz="1689" dirty="0"/>
              <a:t>Choose </a:t>
            </a:r>
            <a:r>
              <a:rPr lang="en-US" sz="1689" b="1" dirty="0"/>
              <a:t>up to 3 </a:t>
            </a:r>
            <a:r>
              <a:rPr lang="en-US" sz="1689" dirty="0"/>
              <a:t>activities/ memberships listed in your CCV, and describe their significance and relevance to your </a:t>
            </a:r>
            <a:r>
              <a:rPr lang="en-US" sz="1689" u="sng" dirty="0"/>
              <a:t>proposal</a:t>
            </a:r>
            <a:r>
              <a:rPr lang="en-US" sz="1689" dirty="0"/>
              <a:t> and </a:t>
            </a:r>
            <a:r>
              <a:rPr lang="en-US" sz="1689" u="sng" dirty="0"/>
              <a:t>professional intent</a:t>
            </a:r>
            <a:r>
              <a:rPr lang="en-US" sz="1689" dirty="0"/>
              <a:t>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Describe their significance in terms of demonstrating your leadership (clearly defined) and level of influence at the institutional level and beyond.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Discuss the impact and importance of these activities in terms of your career aspirations (aspirations come up again later in Research Proposal)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If leadership opportunities in your research environment were not available to you, mention it.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Again, quotes are good to include.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141481" y="6340858"/>
            <a:ext cx="5405980" cy="274767"/>
          </a:xfrm>
        </p:spPr>
        <p:txBody>
          <a:bodyPr/>
          <a:lstStyle/>
          <a:p>
            <a:r>
              <a:rPr lang="en-US" dirty="0"/>
              <a:t>School of Graduate Studies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7547461" y="6349793"/>
            <a:ext cx="1535790" cy="326146"/>
          </a:xfrm>
        </p:spPr>
        <p:txBody>
          <a:bodyPr/>
          <a:lstStyle/>
          <a:p>
            <a:r>
              <a:rPr lang="en-US" dirty="0"/>
              <a:t>www.mun.ca/sgs/</a:t>
            </a:r>
          </a:p>
        </p:txBody>
      </p:sp>
      <p:sp>
        <p:nvSpPr>
          <p:cNvPr id="6" name="Content Placeholder 9"/>
          <p:cNvSpPr txBox="1">
            <a:spLocks/>
          </p:cNvSpPr>
          <p:nvPr/>
        </p:nvSpPr>
        <p:spPr>
          <a:xfrm>
            <a:off x="6219103" y="1579081"/>
            <a:ext cx="4083458" cy="4236798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649288" rtl="0" eaLnBrk="1" fontAlgn="base" latinLnBrk="0" hangingPunct="1">
              <a:lnSpc>
                <a:spcPts val="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 sz="2800" b="1" i="0" kern="1200" cap="none" spc="-7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  <a:ea typeface="ＭＳ Ｐゴシック" charset="0"/>
                <a:cs typeface="Arial"/>
              </a:defRPr>
            </a:lvl1pPr>
            <a:lvl2pPr marL="0" indent="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800" b="0" i="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2pPr>
            <a:lvl3pPr marL="982663" indent="-271463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SzPct val="92000"/>
              <a:buFont typeface="Arial"/>
              <a:buChar char="•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3pPr>
            <a:lvl4pPr marL="1338263" indent="-2540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4pPr>
            <a:lvl5pPr marL="1795463" indent="-3556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»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5pPr>
            <a:lvl6pPr marL="3575007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008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5009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5011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</a:pPr>
            <a:r>
              <a:rPr lang="en-US" sz="1689" dirty="0"/>
              <a:t>Activities and memberships refer to any of the following CCV entries: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Teaching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Supervisory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Administrative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Advisory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Assessment and Review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Participation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Community and Volunteer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Knowledge and Technology Translation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International Collaboration Activities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Committee Memberships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Other Memberships</a:t>
            </a:r>
          </a:p>
        </p:txBody>
      </p:sp>
    </p:spTree>
    <p:extLst>
      <p:ext uri="{BB962C8B-B14F-4D97-AF65-F5344CB8AC3E}">
        <p14:creationId xmlns:p14="http://schemas.microsoft.com/office/powerpoint/2010/main" val="320700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leadership contributions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5"/>
          </p:nvPr>
        </p:nvSpPr>
        <p:spPr>
          <a:xfrm>
            <a:off x="2057733" y="1588017"/>
            <a:ext cx="3895858" cy="4236798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en-US" sz="1689" b="1" dirty="0"/>
              <a:t>Tips: Aim for a leadership narrative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Applicants often list what they’ve done, but what is more impactful is the narrative of why you’ve done what you did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the purpose that drives you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how your leadership qualities are reflected in the choices you’ve made to fulfil that purpose.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How has your passion been translated into you actively seeking out these opportunities, and the particular leadership style that you bring to these opportunities to advance your purpose?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89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141481" y="6340858"/>
            <a:ext cx="5405980" cy="274767"/>
          </a:xfrm>
        </p:spPr>
        <p:txBody>
          <a:bodyPr/>
          <a:lstStyle/>
          <a:p>
            <a:r>
              <a:rPr lang="en-US" dirty="0"/>
              <a:t>School of Graduate Studies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7547461" y="6349793"/>
            <a:ext cx="1535790" cy="326146"/>
          </a:xfrm>
        </p:spPr>
        <p:txBody>
          <a:bodyPr/>
          <a:lstStyle/>
          <a:p>
            <a:r>
              <a:rPr lang="en-US" dirty="0"/>
              <a:t>www.mun.ca/sgs/</a:t>
            </a:r>
          </a:p>
        </p:txBody>
      </p:sp>
      <p:sp>
        <p:nvSpPr>
          <p:cNvPr id="6" name="Content Placeholder 9"/>
          <p:cNvSpPr txBox="1">
            <a:spLocks/>
          </p:cNvSpPr>
          <p:nvPr/>
        </p:nvSpPr>
        <p:spPr>
          <a:xfrm>
            <a:off x="6219103" y="1579081"/>
            <a:ext cx="4083458" cy="4236798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649288" rtl="0" eaLnBrk="1" fontAlgn="base" latinLnBrk="0" hangingPunct="1">
              <a:lnSpc>
                <a:spcPts val="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 sz="2800" b="1" i="0" kern="1200" cap="none" spc="-70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  <a:ea typeface="ＭＳ Ｐゴシック" charset="0"/>
                <a:cs typeface="Arial"/>
              </a:defRPr>
            </a:lvl1pPr>
            <a:lvl2pPr marL="0" indent="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800" b="0" i="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2pPr>
            <a:lvl3pPr marL="982663" indent="-271463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SzPct val="92000"/>
              <a:buFont typeface="Arial"/>
              <a:buChar char="•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3pPr>
            <a:lvl4pPr marL="1338263" indent="-2540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4pPr>
            <a:lvl5pPr marL="1795463" indent="-355600" algn="l" defTabSz="649288" rtl="0" fontAlgn="base"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»"/>
              <a:defRPr sz="2800" kern="1200" spc="-70">
                <a:solidFill>
                  <a:srgbClr val="504C4C"/>
                </a:solidFill>
                <a:latin typeface="Arial"/>
                <a:ea typeface="ＭＳ Ｐゴシック" charset="0"/>
                <a:cs typeface="Arial"/>
              </a:defRPr>
            </a:lvl5pPr>
            <a:lvl6pPr marL="3575007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008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5009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5011" indent="-325001" algn="l" defTabSz="650001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</a:pPr>
            <a:r>
              <a:rPr lang="en-US" sz="1689" b="1" dirty="0"/>
              <a:t>Tips: Aim for a leadership narrative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Leaders have a vision that they fulfil through carefully planned action.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They recognize needs in their fields or their communities, and/or see problems unfolding before others, and they put plans into action.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We want to go beyond simply what you have done, to the reasons you have done it, so we can see the leader in you. 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So, for each of these three contributions, start with your “why”, then tell us what you did and the impact it had.</a:t>
            </a:r>
          </a:p>
          <a:p>
            <a:pPr marL="241264" lvl="1" indent="-241264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89" dirty="0"/>
          </a:p>
        </p:txBody>
      </p:sp>
    </p:spTree>
    <p:extLst>
      <p:ext uri="{BB962C8B-B14F-4D97-AF65-F5344CB8AC3E}">
        <p14:creationId xmlns:p14="http://schemas.microsoft.com/office/powerpoint/2010/main" val="190965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667</Words>
  <Application>Microsoft Macintosh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Research and Leadership</vt:lpstr>
      <vt:lpstr>Significance of research contributions</vt:lpstr>
      <vt:lpstr>Significance of research contributions</vt:lpstr>
      <vt:lpstr>Significance of leadership contributions</vt:lpstr>
      <vt:lpstr>Significance of leadership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Leadership</dc:title>
  <dc:creator>Farquharson, Danine</dc:creator>
  <cp:lastModifiedBy>Farquharson, Danine</cp:lastModifiedBy>
  <cp:revision>1</cp:revision>
  <dcterms:created xsi:type="dcterms:W3CDTF">2024-06-10T15:10:47Z</dcterms:created>
  <dcterms:modified xsi:type="dcterms:W3CDTF">2024-06-10T15:11:39Z</dcterms:modified>
</cp:coreProperties>
</file>