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467" r:id="rId3"/>
    <p:sldId id="342" r:id="rId4"/>
    <p:sldId id="343" r:id="rId5"/>
    <p:sldId id="468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6405"/>
  </p:normalViewPr>
  <p:slideViewPr>
    <p:cSldViewPr snapToGrid="0">
      <p:cViewPr varScale="1">
        <p:scale>
          <a:sx n="125" d="100"/>
          <a:sy n="125" d="100"/>
        </p:scale>
        <p:origin x="584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E43BD7-CCA0-06E6-D52D-1B65C914D60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DD2E617-0EF5-4A33-DBFE-BD87605BD5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EF6D34-AE6B-BBB5-C6A2-5BEE699923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EBC7C-AA84-F240-AB39-B23B3577ED9B}" type="datetimeFigureOut">
              <a:rPr lang="en-US" smtClean="0"/>
              <a:t>6/10/24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DA8C87-035D-BB82-7323-53A107C6C1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553646-553E-F959-A596-2D6809CDD8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4D2B4-22C5-E049-A7C7-329BA57C9C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8807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655A36-8AF7-FCE0-6ED5-22B90BDA2C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DA9AF0A-8A74-9B9F-8EF1-288FBFEE99F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FFCAD4-24B1-9849-A8B4-8D940730DB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EBC7C-AA84-F240-AB39-B23B3577ED9B}" type="datetimeFigureOut">
              <a:rPr lang="en-US" smtClean="0"/>
              <a:t>6/10/24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8E6254-FF08-3990-F842-0FF1269A05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82FE65-3811-E5B5-C450-0D75B1720A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4D2B4-22C5-E049-A7C7-329BA57C9C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0201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DCE2850-8468-2224-B02B-B82E55842E6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1561726-AC8E-EB46-6273-472BF236075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2D6246-38EE-690B-7DBE-7A6E1B6651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EBC7C-AA84-F240-AB39-B23B3577ED9B}" type="datetimeFigureOut">
              <a:rPr lang="en-US" smtClean="0"/>
              <a:t>6/10/24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D06C83-D6BF-F3B3-D0B8-757C6121AA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EBB649-DF18-AA00-9E89-EDD537CB1C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4D2B4-22C5-E049-A7C7-329BA57C9C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8791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One Column text - l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714491" y="536124"/>
            <a:ext cx="10987289" cy="1155288"/>
          </a:xfrm>
          <a:prstGeom prst="rect">
            <a:avLst/>
          </a:prstGeom>
        </p:spPr>
        <p:txBody>
          <a:bodyPr bIns="0" anchor="t" anchorCtr="0"/>
          <a:lstStyle>
            <a:lvl1pPr algn="l">
              <a:lnSpc>
                <a:spcPts val="3870"/>
              </a:lnSpc>
              <a:defRPr sz="3870" b="1" cap="all" spc="-77" baseline="0">
                <a:solidFill>
                  <a:srgbClr val="6C042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10" name="Picture 3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480400" y="6056039"/>
            <a:ext cx="1140005" cy="4956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3" name="Straight Connector 12"/>
          <p:cNvCxnSpPr/>
          <p:nvPr userDrawn="1"/>
        </p:nvCxnSpPr>
        <p:spPr>
          <a:xfrm>
            <a:off x="829154" y="6280384"/>
            <a:ext cx="9248331" cy="0"/>
          </a:xfrm>
          <a:prstGeom prst="line">
            <a:avLst/>
          </a:prstGeom>
          <a:ln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Content Placeholder 3"/>
          <p:cNvSpPr>
            <a:spLocks noGrp="1"/>
          </p:cNvSpPr>
          <p:nvPr>
            <p:ph sz="half" idx="15"/>
          </p:nvPr>
        </p:nvSpPr>
        <p:spPr>
          <a:xfrm>
            <a:off x="714493" y="2068569"/>
            <a:ext cx="10868726" cy="3868578"/>
          </a:xfrm>
          <a:prstGeom prst="rect">
            <a:avLst/>
          </a:prstGeom>
        </p:spPr>
        <p:txBody>
          <a:bodyPr anchor="t" anchorCtr="0"/>
          <a:lstStyle>
            <a:lvl1pPr marL="0" marR="0" indent="0" algn="l" defTabSz="456839" rtl="0" eaLnBrk="1" fontAlgn="base" latinLnBrk="0" hangingPunct="1">
              <a:lnSpc>
                <a:spcPts val="2814"/>
              </a:lnSpc>
              <a:spcBef>
                <a:spcPts val="0"/>
              </a:spcBef>
              <a:spcAft>
                <a:spcPts val="844"/>
              </a:spcAft>
              <a:buClrTx/>
              <a:buSzTx/>
              <a:buFont typeface="Arial" charset="0"/>
              <a:buNone/>
              <a:tabLst/>
              <a:defRPr sz="1970" b="1" i="0" cap="none" spc="-49">
                <a:solidFill>
                  <a:schemeClr val="accent4">
                    <a:lumMod val="50000"/>
                    <a:lumOff val="50000"/>
                  </a:schemeClr>
                </a:solidFill>
                <a:latin typeface="Arial"/>
                <a:cs typeface="Arial"/>
              </a:defRPr>
            </a:lvl1pPr>
            <a:lvl2pPr marL="0" indent="0">
              <a:lnSpc>
                <a:spcPts val="2814"/>
              </a:lnSpc>
              <a:spcBef>
                <a:spcPts val="0"/>
              </a:spcBef>
              <a:spcAft>
                <a:spcPts val="422"/>
              </a:spcAft>
              <a:buFontTx/>
              <a:buNone/>
              <a:defRPr sz="1970" b="0" i="0" spc="-49">
                <a:solidFill>
                  <a:srgbClr val="504C4C"/>
                </a:solidFill>
                <a:latin typeface="Arial"/>
                <a:cs typeface="Arial"/>
              </a:defRPr>
            </a:lvl2pPr>
            <a:lvl3pPr marL="691402" indent="-191001">
              <a:lnSpc>
                <a:spcPts val="2814"/>
              </a:lnSpc>
              <a:spcBef>
                <a:spcPts val="0"/>
              </a:spcBef>
              <a:spcAft>
                <a:spcPts val="422"/>
              </a:spcAft>
              <a:buSzPct val="92000"/>
              <a:buFont typeface="Arial"/>
              <a:buChar char="•"/>
              <a:defRPr sz="1970" spc="-49">
                <a:solidFill>
                  <a:srgbClr val="504C4C"/>
                </a:solidFill>
                <a:latin typeface="Arial"/>
                <a:cs typeface="Arial"/>
              </a:defRPr>
            </a:lvl3pPr>
            <a:lvl4pPr marL="941602" indent="-178714">
              <a:lnSpc>
                <a:spcPts val="2814"/>
              </a:lnSpc>
              <a:spcBef>
                <a:spcPts val="0"/>
              </a:spcBef>
              <a:spcAft>
                <a:spcPts val="422"/>
              </a:spcAft>
              <a:defRPr sz="1970" spc="-49">
                <a:solidFill>
                  <a:srgbClr val="504C4C"/>
                </a:solidFill>
                <a:latin typeface="Arial"/>
                <a:cs typeface="Arial"/>
              </a:defRPr>
            </a:lvl4pPr>
            <a:lvl5pPr marL="1263288" indent="-250200">
              <a:lnSpc>
                <a:spcPts val="2814"/>
              </a:lnSpc>
              <a:spcBef>
                <a:spcPts val="0"/>
              </a:spcBef>
              <a:spcAft>
                <a:spcPts val="422"/>
              </a:spcAft>
              <a:defRPr sz="1970" spc="-49">
                <a:solidFill>
                  <a:srgbClr val="504C4C"/>
                </a:solidFill>
                <a:latin typeface="Arial"/>
                <a:cs typeface="Arial"/>
              </a:defRPr>
            </a:lvl5pPr>
            <a:lvl6pPr>
              <a:defRPr sz="1618"/>
            </a:lvl6pPr>
            <a:lvl7pPr>
              <a:defRPr sz="1618"/>
            </a:lvl7pPr>
            <a:lvl8pPr>
              <a:defRPr sz="1618"/>
            </a:lvl8pPr>
            <a:lvl9pPr>
              <a:defRPr sz="1618"/>
            </a:lvl9pPr>
          </a:lstStyle>
          <a:p>
            <a:pPr marL="0" marR="0" lvl="0" indent="0" algn="l" defTabSz="456839" rtl="0" eaLnBrk="1" fontAlgn="base" latinLnBrk="0" hangingPunct="1">
              <a:lnSpc>
                <a:spcPts val="2814"/>
              </a:lnSpc>
              <a:spcBef>
                <a:spcPts val="0"/>
              </a:spcBef>
              <a:spcAft>
                <a:spcPts val="844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en-US" dirty="0"/>
              <a:t>Click to edit Master text style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Text Placeholder 2"/>
          <p:cNvSpPr>
            <a:spLocks noGrp="1"/>
          </p:cNvSpPr>
          <p:nvPr>
            <p:ph type="body" sz="quarter" idx="16"/>
          </p:nvPr>
        </p:nvSpPr>
        <p:spPr>
          <a:xfrm>
            <a:off x="826098" y="6341237"/>
            <a:ext cx="7204878" cy="274751"/>
          </a:xfrm>
          <a:prstGeom prst="rect">
            <a:avLst/>
          </a:prstGeom>
        </p:spPr>
        <p:txBody>
          <a:bodyPr vert="horz" lIns="0" tIns="0" rIns="0" bIns="0" anchor="ctr" anchorCtr="0"/>
          <a:lstStyle>
            <a:lvl1pPr marL="0" indent="0" algn="l">
              <a:lnSpc>
                <a:spcPct val="150000"/>
              </a:lnSpc>
              <a:buNone/>
              <a:defRPr sz="844" b="0" i="0" cap="all" spc="70" baseline="0">
                <a:solidFill>
                  <a:srgbClr val="363837"/>
                </a:solidFill>
              </a:defRPr>
            </a:lvl1pPr>
          </a:lstStyle>
          <a:p>
            <a:pPr lvl="0"/>
            <a:r>
              <a:rPr lang="en-US" dirty="0"/>
              <a:t>Click to edit Master text style</a:t>
            </a:r>
          </a:p>
        </p:txBody>
      </p:sp>
      <p:sp>
        <p:nvSpPr>
          <p:cNvPr id="15" name="Text Placeholder 2"/>
          <p:cNvSpPr>
            <a:spLocks noGrp="1"/>
          </p:cNvSpPr>
          <p:nvPr>
            <p:ph type="body" sz="quarter" idx="17" hasCustomPrompt="1"/>
          </p:nvPr>
        </p:nvSpPr>
        <p:spPr>
          <a:xfrm>
            <a:off x="8030976" y="6350073"/>
            <a:ext cx="2046509" cy="325488"/>
          </a:xfrm>
          <a:prstGeom prst="rect">
            <a:avLst/>
          </a:prstGeom>
        </p:spPr>
        <p:txBody>
          <a:bodyPr vert="horz" lIns="0" tIns="0" rIns="0" bIns="0" anchor="ctr" anchorCtr="0"/>
          <a:lstStyle>
            <a:lvl1pPr marL="0" indent="0" algn="r">
              <a:lnSpc>
                <a:spcPct val="100000"/>
              </a:lnSpc>
              <a:spcBef>
                <a:spcPts val="0"/>
              </a:spcBef>
              <a:buNone/>
              <a:defRPr sz="704" b="0" i="0" kern="0" cap="none" spc="35" baseline="0">
                <a:solidFill>
                  <a:srgbClr val="363837"/>
                </a:solidFill>
              </a:defRPr>
            </a:lvl1pPr>
          </a:lstStyle>
          <a:p>
            <a:pPr lvl="0"/>
            <a:r>
              <a:rPr lang="en-US" dirty="0" err="1"/>
              <a:t>www.mun.ca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01894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AF3276-A5DA-4A12-80B1-C993E58098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FF5D29-AD6E-2E44-8B94-88B257425E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911459-9117-DD0C-2B98-64FB30AA14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EBC7C-AA84-F240-AB39-B23B3577ED9B}" type="datetimeFigureOut">
              <a:rPr lang="en-US" smtClean="0"/>
              <a:t>6/10/24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D0147A-E8C8-9980-A732-979F5257EF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84F753-05C5-34E6-EFD5-8E2E1931C6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4D2B4-22C5-E049-A7C7-329BA57C9C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6840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E90699-4C29-46B9-0C64-D87B34C089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77F106B-C55E-34ED-D7C1-A1A304B4AC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24342D-92C4-0A09-A775-3CAD29FD87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EBC7C-AA84-F240-AB39-B23B3577ED9B}" type="datetimeFigureOut">
              <a:rPr lang="en-US" smtClean="0"/>
              <a:t>6/10/24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BD914A-8E69-EF5F-0968-FBDD0779B3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ED4948-580B-25E0-AD2A-3FC12A8762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4D2B4-22C5-E049-A7C7-329BA57C9C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00737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FC5833-D553-DBEF-67EF-6A40712A95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3A5727-26AE-396B-3F4C-4AFD8157DC2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6DF594E-D6E5-2CCF-278A-9AABDFA5771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98BC7FF-A75C-532C-4C05-D959C2580D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EBC7C-AA84-F240-AB39-B23B3577ED9B}" type="datetimeFigureOut">
              <a:rPr lang="en-US" smtClean="0"/>
              <a:t>6/10/24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EA0530-540A-6E4B-79AE-12CA317265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75F9E1E-A71F-4CE0-121D-E103C69538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4D2B4-22C5-E049-A7C7-329BA57C9C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68450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7ED3B1-AF74-6B2D-771A-BB2BA53976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3CA755-8CF5-3459-1DD3-A85558DC46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85292AC-42BD-F6C4-F229-819B66508B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B22E033-553B-7152-0016-E67CAFACD41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2C42FDC-E114-66BD-C2E5-7055CCFF721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AD85B39-F993-3125-FA89-943C6EE9CF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EBC7C-AA84-F240-AB39-B23B3577ED9B}" type="datetimeFigureOut">
              <a:rPr lang="en-US" smtClean="0"/>
              <a:t>6/10/24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F41A37F-D8E5-0A9F-6A66-30E7BC882B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334D44C-2F39-30EF-D49C-AB7DF06E24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4D2B4-22C5-E049-A7C7-329BA57C9C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52717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00A7E1-EDA9-88E8-67BB-534892B81B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7FF41BF-BFA3-72DF-2C13-701DC0CDB3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EBC7C-AA84-F240-AB39-B23B3577ED9B}" type="datetimeFigureOut">
              <a:rPr lang="en-US" smtClean="0"/>
              <a:t>6/10/24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F80D2A9-74AC-AB23-9F73-434FFBBC36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418C950-C647-6992-EFF6-F1EE21373B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4D2B4-22C5-E049-A7C7-329BA57C9C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84904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412E9DB-C58E-62DE-E964-F5D6875425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EBC7C-AA84-F240-AB39-B23B3577ED9B}" type="datetimeFigureOut">
              <a:rPr lang="en-US" smtClean="0"/>
              <a:t>6/10/24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8E8F2A2-FE52-580E-8F32-B7484B9AA0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E689C3C-FBB3-7456-34CB-C2802EA185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4D2B4-22C5-E049-A7C7-329BA57C9C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38696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F80494-1DB8-669A-81A9-9064930702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EEAAEC-A2F6-38C9-182D-022BF85E1A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62EA289-6CA0-AA90-E6A1-8F98A1BFA9B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409CA8E-878D-AFC5-9269-C674CD8695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EBC7C-AA84-F240-AB39-B23B3577ED9B}" type="datetimeFigureOut">
              <a:rPr lang="en-US" smtClean="0"/>
              <a:t>6/10/24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16D5386-56CD-2DD0-9508-F578420F3D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5AB105B-FE07-400F-62B3-DE93AB8A56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4D2B4-22C5-E049-A7C7-329BA57C9C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22115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6C7505-6673-23A3-4220-2C66592F69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BCC5C56-BDA2-7B22-FB23-608E071852D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A32C243-A745-4B95-7586-551EB9353A4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7DDF6D9-A5E6-E04B-0D7D-532601E41F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EBC7C-AA84-F240-AB39-B23B3577ED9B}" type="datetimeFigureOut">
              <a:rPr lang="en-US" smtClean="0"/>
              <a:t>6/10/24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6B69572-DA1F-D1DE-1F02-3879CBC345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98CF82E-507E-3613-ACE8-D2C935E967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4D2B4-22C5-E049-A7C7-329BA57C9C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5034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2BDCD48-5928-1F60-7BE4-1492EACF49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D00FEA8-2036-E0E4-CEDF-5727BCBF38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5DA446-39F4-7DC8-310D-72D5C900438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BEBC7C-AA84-F240-AB39-B23B3577ED9B}" type="datetimeFigureOut">
              <a:rPr lang="en-US" smtClean="0"/>
              <a:t>6/10/24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197639-2A0A-4946-6AFF-31E78FB3C6D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414BC9-23E2-9E02-74CD-A61C85FB6DE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A4D2B4-22C5-E049-A7C7-329BA57C9C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1551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C7CB26-88C5-427E-145B-82141DB08FD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Research </a:t>
            </a:r>
            <a:r>
              <a:rPr lang="en-US"/>
              <a:t>and Leadership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32ECA6E-7855-F163-6C82-E49138DA6AD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99372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Significance of research contributions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half" idx="15"/>
          </p:nvPr>
        </p:nvSpPr>
        <p:spPr>
          <a:xfrm>
            <a:off x="2057733" y="1700348"/>
            <a:ext cx="3895858" cy="4236798"/>
          </a:xfrm>
        </p:spPr>
        <p:txBody>
          <a:bodyPr>
            <a:normAutofit fontScale="92500"/>
          </a:bodyPr>
          <a:lstStyle/>
          <a:p>
            <a:pPr lvl="1">
              <a:lnSpc>
                <a:spcPct val="100000"/>
              </a:lnSpc>
            </a:pPr>
            <a:r>
              <a:rPr lang="en-US" sz="1689" dirty="0"/>
              <a:t>Choose </a:t>
            </a:r>
            <a:r>
              <a:rPr lang="en-US" sz="1689" b="1" dirty="0"/>
              <a:t>up to 3 </a:t>
            </a:r>
            <a:r>
              <a:rPr lang="en-US" sz="1689" dirty="0"/>
              <a:t>research-related contributions listed in your CCV, and describe their significance in terms of:</a:t>
            </a:r>
          </a:p>
          <a:p>
            <a:pPr marL="241264" lvl="1" indent="-241264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1689" dirty="0"/>
              <a:t>influence on the direction of thought and activity within the target community</a:t>
            </a:r>
          </a:p>
          <a:p>
            <a:pPr marL="241264" lvl="1" indent="-241264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1689" dirty="0"/>
              <a:t>significance to, and use by, other researchers and knowledge users</a:t>
            </a:r>
          </a:p>
          <a:p>
            <a:pPr marL="241264" lvl="1" indent="-241264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en-US" sz="1689" dirty="0"/>
          </a:p>
          <a:p>
            <a:pPr lvl="1">
              <a:lnSpc>
                <a:spcPct val="100000"/>
              </a:lnSpc>
            </a:pPr>
            <a:r>
              <a:rPr lang="en-US" sz="1689" dirty="0"/>
              <a:t>Keep in mind, you want to show your sphere of influence on… </a:t>
            </a:r>
          </a:p>
          <a:p>
            <a:pPr marL="241264" lvl="1" indent="-241264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1689" dirty="0"/>
              <a:t>research programs</a:t>
            </a:r>
          </a:p>
          <a:p>
            <a:pPr marL="241264" lvl="1" indent="-241264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1689" dirty="0"/>
              <a:t>institutions (e.g., research, cultural)</a:t>
            </a:r>
          </a:p>
          <a:p>
            <a:pPr marL="241264" lvl="1" indent="-241264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1689" dirty="0"/>
              <a:t>research communities (e.g., local, international)</a:t>
            </a:r>
          </a:p>
          <a:p>
            <a:pPr marL="241264" lvl="1" indent="-241264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1689" dirty="0"/>
              <a:t>society at large (e.g., regional, national)</a:t>
            </a:r>
          </a:p>
          <a:p>
            <a:pPr marL="241264" lvl="1" indent="-241264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en-US" sz="1689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6"/>
          </p:nvPr>
        </p:nvSpPr>
        <p:spPr>
          <a:xfrm>
            <a:off x="2141481" y="6340858"/>
            <a:ext cx="5405980" cy="274767"/>
          </a:xfrm>
        </p:spPr>
        <p:txBody>
          <a:bodyPr/>
          <a:lstStyle/>
          <a:p>
            <a:r>
              <a:rPr lang="en-US" dirty="0"/>
              <a:t>School of Graduate Studies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7"/>
          </p:nvPr>
        </p:nvSpPr>
        <p:spPr>
          <a:xfrm>
            <a:off x="7547461" y="6349793"/>
            <a:ext cx="1535790" cy="326146"/>
          </a:xfrm>
        </p:spPr>
        <p:txBody>
          <a:bodyPr/>
          <a:lstStyle/>
          <a:p>
            <a:r>
              <a:rPr lang="en-US" dirty="0"/>
              <a:t>www.mun.ca/sgs/</a:t>
            </a:r>
          </a:p>
        </p:txBody>
      </p:sp>
      <p:sp>
        <p:nvSpPr>
          <p:cNvPr id="6" name="Content Placeholder 9"/>
          <p:cNvSpPr txBox="1">
            <a:spLocks/>
          </p:cNvSpPr>
          <p:nvPr/>
        </p:nvSpPr>
        <p:spPr>
          <a:xfrm>
            <a:off x="6043457" y="1700348"/>
            <a:ext cx="4259104" cy="4338202"/>
          </a:xfrm>
          <a:prstGeom prst="rect">
            <a:avLst/>
          </a:prstGeom>
        </p:spPr>
        <p:txBody>
          <a:bodyPr anchor="t" anchorCtr="0"/>
          <a:lstStyle>
            <a:lvl1pPr marL="0" marR="0" indent="0" algn="l" defTabSz="649288" rtl="0" eaLnBrk="1" fontAlgn="base" latinLnBrk="0" hangingPunct="1">
              <a:lnSpc>
                <a:spcPts val="4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 charset="0"/>
              <a:buNone/>
              <a:tabLst/>
              <a:defRPr sz="2800" b="1" i="0" kern="1200" cap="none" spc="-70">
                <a:solidFill>
                  <a:schemeClr val="accent4">
                    <a:lumMod val="50000"/>
                    <a:lumOff val="50000"/>
                  </a:schemeClr>
                </a:solidFill>
                <a:latin typeface="Arial"/>
                <a:ea typeface="ＭＳ Ｐゴシック" charset="0"/>
                <a:cs typeface="Arial"/>
              </a:defRPr>
            </a:lvl1pPr>
            <a:lvl2pPr marL="0" indent="0" algn="l" defTabSz="649288" rtl="0" fontAlgn="base">
              <a:lnSpc>
                <a:spcPts val="4000"/>
              </a:lnSpc>
              <a:spcBef>
                <a:spcPts val="0"/>
              </a:spcBef>
              <a:spcAft>
                <a:spcPts val="600"/>
              </a:spcAft>
              <a:buFontTx/>
              <a:buNone/>
              <a:defRPr sz="2800" b="0" i="0" kern="1200" spc="-70">
                <a:solidFill>
                  <a:srgbClr val="504C4C"/>
                </a:solidFill>
                <a:latin typeface="Arial"/>
                <a:ea typeface="ＭＳ Ｐゴシック" charset="0"/>
                <a:cs typeface="Arial"/>
              </a:defRPr>
            </a:lvl2pPr>
            <a:lvl3pPr marL="982663" indent="-271463" algn="l" defTabSz="649288" rtl="0" fontAlgn="base">
              <a:lnSpc>
                <a:spcPts val="4000"/>
              </a:lnSpc>
              <a:spcBef>
                <a:spcPts val="0"/>
              </a:spcBef>
              <a:spcAft>
                <a:spcPts val="600"/>
              </a:spcAft>
              <a:buSzPct val="92000"/>
              <a:buFont typeface="Arial"/>
              <a:buChar char="•"/>
              <a:defRPr sz="2800" kern="1200" spc="-70">
                <a:solidFill>
                  <a:srgbClr val="504C4C"/>
                </a:solidFill>
                <a:latin typeface="Arial"/>
                <a:ea typeface="ＭＳ Ｐゴシック" charset="0"/>
                <a:cs typeface="Arial"/>
              </a:defRPr>
            </a:lvl3pPr>
            <a:lvl4pPr marL="1338263" indent="-254000" algn="l" defTabSz="649288" rtl="0" fontAlgn="base">
              <a:lnSpc>
                <a:spcPts val="4000"/>
              </a:lnSpc>
              <a:spcBef>
                <a:spcPts val="0"/>
              </a:spcBef>
              <a:spcAft>
                <a:spcPts val="600"/>
              </a:spcAft>
              <a:buFont typeface="Arial" charset="0"/>
              <a:buChar char="–"/>
              <a:defRPr sz="2800" kern="1200" spc="-70">
                <a:solidFill>
                  <a:srgbClr val="504C4C"/>
                </a:solidFill>
                <a:latin typeface="Arial"/>
                <a:ea typeface="ＭＳ Ｐゴシック" charset="0"/>
                <a:cs typeface="Arial"/>
              </a:defRPr>
            </a:lvl4pPr>
            <a:lvl5pPr marL="1795463" indent="-355600" algn="l" defTabSz="649288" rtl="0" fontAlgn="base">
              <a:lnSpc>
                <a:spcPts val="4000"/>
              </a:lnSpc>
              <a:spcBef>
                <a:spcPts val="0"/>
              </a:spcBef>
              <a:spcAft>
                <a:spcPts val="600"/>
              </a:spcAft>
              <a:buFont typeface="Arial" charset="0"/>
              <a:buChar char="»"/>
              <a:defRPr sz="2800" kern="1200" spc="-70">
                <a:solidFill>
                  <a:srgbClr val="504C4C"/>
                </a:solidFill>
                <a:latin typeface="Arial"/>
                <a:ea typeface="ＭＳ Ｐゴシック" charset="0"/>
                <a:cs typeface="Arial"/>
              </a:defRPr>
            </a:lvl5pPr>
            <a:lvl6pPr marL="3575007" indent="-325001" algn="l" defTabSz="650001" rtl="0" eaLnBrk="1" latinLnBrk="0" hangingPunct="1">
              <a:spcBef>
                <a:spcPct val="20000"/>
              </a:spcBef>
              <a:buFont typeface="Arial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225008" indent="-325001" algn="l" defTabSz="650001" rtl="0" eaLnBrk="1" latinLnBrk="0" hangingPunct="1">
              <a:spcBef>
                <a:spcPct val="20000"/>
              </a:spcBef>
              <a:buFont typeface="Arial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875009" indent="-325001" algn="l" defTabSz="650001" rtl="0" eaLnBrk="1" latinLnBrk="0" hangingPunct="1">
              <a:spcBef>
                <a:spcPct val="20000"/>
              </a:spcBef>
              <a:buFont typeface="Arial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525011" indent="-325001" algn="l" defTabSz="650001" rtl="0" eaLnBrk="1" latinLnBrk="0" hangingPunct="1">
              <a:spcBef>
                <a:spcPct val="20000"/>
              </a:spcBef>
              <a:buFont typeface="Arial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lnSpc>
                <a:spcPct val="100000"/>
              </a:lnSpc>
            </a:pPr>
            <a:r>
              <a:rPr lang="en-US" sz="1689" dirty="0"/>
              <a:t>Research-related contributions refers to entries listed in the following CCV sections:</a:t>
            </a:r>
          </a:p>
          <a:p>
            <a:pPr marL="241264" lvl="1" indent="-241264">
              <a:lnSpc>
                <a:spcPct val="10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689" dirty="0"/>
              <a:t>Publications</a:t>
            </a:r>
          </a:p>
          <a:p>
            <a:pPr marL="241264" lvl="1" indent="-241264">
              <a:lnSpc>
                <a:spcPct val="10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689" dirty="0"/>
              <a:t>Artistic Contributions</a:t>
            </a:r>
          </a:p>
          <a:p>
            <a:pPr marL="241264" lvl="1" indent="-241264">
              <a:lnSpc>
                <a:spcPct val="10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689" dirty="0"/>
              <a:t>Presentations</a:t>
            </a:r>
          </a:p>
          <a:p>
            <a:pPr marL="241264" lvl="1" indent="-241264">
              <a:lnSpc>
                <a:spcPct val="10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689" dirty="0"/>
              <a:t>Interviews and Media Relations</a:t>
            </a:r>
          </a:p>
          <a:p>
            <a:pPr marL="241264" lvl="1" indent="-241264">
              <a:lnSpc>
                <a:spcPct val="10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689" dirty="0"/>
              <a:t>Intellectual Property</a:t>
            </a:r>
            <a:endParaRPr lang="en-US" sz="739" dirty="0"/>
          </a:p>
        </p:txBody>
      </p:sp>
    </p:spTree>
    <p:extLst>
      <p:ext uri="{BB962C8B-B14F-4D97-AF65-F5344CB8AC3E}">
        <p14:creationId xmlns:p14="http://schemas.microsoft.com/office/powerpoint/2010/main" val="40736346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Significance of research contributions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half" idx="15"/>
          </p:nvPr>
        </p:nvSpPr>
        <p:spPr>
          <a:xfrm>
            <a:off x="2057733" y="1700348"/>
            <a:ext cx="3895858" cy="4236798"/>
          </a:xfrm>
        </p:spPr>
        <p:txBody>
          <a:bodyPr>
            <a:normAutofit fontScale="92500"/>
          </a:bodyPr>
          <a:lstStyle/>
          <a:p>
            <a:pPr lvl="1">
              <a:lnSpc>
                <a:spcPct val="100000"/>
              </a:lnSpc>
            </a:pPr>
            <a:r>
              <a:rPr lang="en-US" sz="1689" dirty="0"/>
              <a:t>Choose </a:t>
            </a:r>
            <a:r>
              <a:rPr lang="en-US" sz="1689" b="1" dirty="0"/>
              <a:t>up to 3 </a:t>
            </a:r>
            <a:r>
              <a:rPr lang="en-US" sz="1689" dirty="0"/>
              <a:t>research-related contributions listed in your CCV, and describe their significance in terms of:</a:t>
            </a:r>
          </a:p>
          <a:p>
            <a:pPr marL="241264" lvl="1" indent="-241264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1689" dirty="0"/>
              <a:t>influence on the direction of thought and activity within the target community</a:t>
            </a:r>
          </a:p>
          <a:p>
            <a:pPr marL="241264" lvl="1" indent="-241264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1689" dirty="0"/>
              <a:t>significance to, and use by, other researchers and knowledge users</a:t>
            </a:r>
          </a:p>
          <a:p>
            <a:pPr marL="241264" lvl="1" indent="-241264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en-US" sz="1689" dirty="0"/>
          </a:p>
          <a:p>
            <a:pPr lvl="1">
              <a:lnSpc>
                <a:spcPct val="100000"/>
              </a:lnSpc>
            </a:pPr>
            <a:r>
              <a:rPr lang="en-US" sz="1689" dirty="0"/>
              <a:t>Keep in mind, you want to show your sphere of influence on… </a:t>
            </a:r>
          </a:p>
          <a:p>
            <a:pPr marL="241264" lvl="1" indent="-241264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1689" dirty="0"/>
              <a:t>research programs</a:t>
            </a:r>
          </a:p>
          <a:p>
            <a:pPr marL="241264" lvl="1" indent="-241264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1689" dirty="0"/>
              <a:t>institutions (e.g., research, cultural)</a:t>
            </a:r>
          </a:p>
          <a:p>
            <a:pPr marL="241264" lvl="1" indent="-241264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1689" dirty="0"/>
              <a:t>research communities (e.g., local, international)</a:t>
            </a:r>
          </a:p>
          <a:p>
            <a:pPr marL="241264" lvl="1" indent="-241264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1689" dirty="0"/>
              <a:t>society at large (e.g., regional, national)</a:t>
            </a:r>
          </a:p>
          <a:p>
            <a:pPr marL="241264" lvl="1" indent="-241264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en-US" sz="1689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6"/>
          </p:nvPr>
        </p:nvSpPr>
        <p:spPr>
          <a:xfrm>
            <a:off x="2141481" y="6340858"/>
            <a:ext cx="5405980" cy="274767"/>
          </a:xfrm>
        </p:spPr>
        <p:txBody>
          <a:bodyPr/>
          <a:lstStyle/>
          <a:p>
            <a:r>
              <a:rPr lang="en-US" dirty="0"/>
              <a:t>School of Graduate Studies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7"/>
          </p:nvPr>
        </p:nvSpPr>
        <p:spPr>
          <a:xfrm>
            <a:off x="7547461" y="6349793"/>
            <a:ext cx="1535790" cy="326146"/>
          </a:xfrm>
        </p:spPr>
        <p:txBody>
          <a:bodyPr/>
          <a:lstStyle/>
          <a:p>
            <a:r>
              <a:rPr lang="en-US" dirty="0"/>
              <a:t>www.mun.ca/sgs/</a:t>
            </a:r>
          </a:p>
        </p:txBody>
      </p:sp>
      <p:sp>
        <p:nvSpPr>
          <p:cNvPr id="6" name="Content Placeholder 9"/>
          <p:cNvSpPr txBox="1">
            <a:spLocks/>
          </p:cNvSpPr>
          <p:nvPr/>
        </p:nvSpPr>
        <p:spPr>
          <a:xfrm>
            <a:off x="6043457" y="1700348"/>
            <a:ext cx="4259104" cy="4338202"/>
          </a:xfrm>
          <a:prstGeom prst="rect">
            <a:avLst/>
          </a:prstGeom>
        </p:spPr>
        <p:txBody>
          <a:bodyPr anchor="t" anchorCtr="0"/>
          <a:lstStyle>
            <a:lvl1pPr marL="0" marR="0" indent="0" algn="l" defTabSz="649288" rtl="0" eaLnBrk="1" fontAlgn="base" latinLnBrk="0" hangingPunct="1">
              <a:lnSpc>
                <a:spcPts val="4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 charset="0"/>
              <a:buNone/>
              <a:tabLst/>
              <a:defRPr sz="2800" b="1" i="0" kern="1200" cap="none" spc="-70">
                <a:solidFill>
                  <a:schemeClr val="accent4">
                    <a:lumMod val="50000"/>
                    <a:lumOff val="50000"/>
                  </a:schemeClr>
                </a:solidFill>
                <a:latin typeface="Arial"/>
                <a:ea typeface="ＭＳ Ｐゴシック" charset="0"/>
                <a:cs typeface="Arial"/>
              </a:defRPr>
            </a:lvl1pPr>
            <a:lvl2pPr marL="0" indent="0" algn="l" defTabSz="649288" rtl="0" fontAlgn="base">
              <a:lnSpc>
                <a:spcPts val="4000"/>
              </a:lnSpc>
              <a:spcBef>
                <a:spcPts val="0"/>
              </a:spcBef>
              <a:spcAft>
                <a:spcPts val="600"/>
              </a:spcAft>
              <a:buFontTx/>
              <a:buNone/>
              <a:defRPr sz="2800" b="0" i="0" kern="1200" spc="-70">
                <a:solidFill>
                  <a:srgbClr val="504C4C"/>
                </a:solidFill>
                <a:latin typeface="Arial"/>
                <a:ea typeface="ＭＳ Ｐゴシック" charset="0"/>
                <a:cs typeface="Arial"/>
              </a:defRPr>
            </a:lvl2pPr>
            <a:lvl3pPr marL="982663" indent="-271463" algn="l" defTabSz="649288" rtl="0" fontAlgn="base">
              <a:lnSpc>
                <a:spcPts val="4000"/>
              </a:lnSpc>
              <a:spcBef>
                <a:spcPts val="0"/>
              </a:spcBef>
              <a:spcAft>
                <a:spcPts val="600"/>
              </a:spcAft>
              <a:buSzPct val="92000"/>
              <a:buFont typeface="Arial"/>
              <a:buChar char="•"/>
              <a:defRPr sz="2800" kern="1200" spc="-70">
                <a:solidFill>
                  <a:srgbClr val="504C4C"/>
                </a:solidFill>
                <a:latin typeface="Arial"/>
                <a:ea typeface="ＭＳ Ｐゴシック" charset="0"/>
                <a:cs typeface="Arial"/>
              </a:defRPr>
            </a:lvl3pPr>
            <a:lvl4pPr marL="1338263" indent="-254000" algn="l" defTabSz="649288" rtl="0" fontAlgn="base">
              <a:lnSpc>
                <a:spcPts val="4000"/>
              </a:lnSpc>
              <a:spcBef>
                <a:spcPts val="0"/>
              </a:spcBef>
              <a:spcAft>
                <a:spcPts val="600"/>
              </a:spcAft>
              <a:buFont typeface="Arial" charset="0"/>
              <a:buChar char="–"/>
              <a:defRPr sz="2800" kern="1200" spc="-70">
                <a:solidFill>
                  <a:srgbClr val="504C4C"/>
                </a:solidFill>
                <a:latin typeface="Arial"/>
                <a:ea typeface="ＭＳ Ｐゴシック" charset="0"/>
                <a:cs typeface="Arial"/>
              </a:defRPr>
            </a:lvl4pPr>
            <a:lvl5pPr marL="1795463" indent="-355600" algn="l" defTabSz="649288" rtl="0" fontAlgn="base">
              <a:lnSpc>
                <a:spcPts val="4000"/>
              </a:lnSpc>
              <a:spcBef>
                <a:spcPts val="0"/>
              </a:spcBef>
              <a:spcAft>
                <a:spcPts val="600"/>
              </a:spcAft>
              <a:buFont typeface="Arial" charset="0"/>
              <a:buChar char="»"/>
              <a:defRPr sz="2800" kern="1200" spc="-70">
                <a:solidFill>
                  <a:srgbClr val="504C4C"/>
                </a:solidFill>
                <a:latin typeface="Arial"/>
                <a:ea typeface="ＭＳ Ｐゴシック" charset="0"/>
                <a:cs typeface="Arial"/>
              </a:defRPr>
            </a:lvl5pPr>
            <a:lvl6pPr marL="3575007" indent="-325001" algn="l" defTabSz="650001" rtl="0" eaLnBrk="1" latinLnBrk="0" hangingPunct="1">
              <a:spcBef>
                <a:spcPct val="20000"/>
              </a:spcBef>
              <a:buFont typeface="Arial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225008" indent="-325001" algn="l" defTabSz="650001" rtl="0" eaLnBrk="1" latinLnBrk="0" hangingPunct="1">
              <a:spcBef>
                <a:spcPct val="20000"/>
              </a:spcBef>
              <a:buFont typeface="Arial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875009" indent="-325001" algn="l" defTabSz="650001" rtl="0" eaLnBrk="1" latinLnBrk="0" hangingPunct="1">
              <a:spcBef>
                <a:spcPct val="20000"/>
              </a:spcBef>
              <a:buFont typeface="Arial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525011" indent="-325001" algn="l" defTabSz="650001" rtl="0" eaLnBrk="1" latinLnBrk="0" hangingPunct="1">
              <a:spcBef>
                <a:spcPct val="20000"/>
              </a:spcBef>
              <a:buFont typeface="Arial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lnSpc>
                <a:spcPct val="100000"/>
              </a:lnSpc>
            </a:pPr>
            <a:r>
              <a:rPr lang="en-US" sz="1689" b="1" dirty="0"/>
              <a:t>Tips:</a:t>
            </a:r>
          </a:p>
          <a:p>
            <a:pPr marL="241264" lvl="1" indent="-241264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1689" i="1" dirty="0"/>
              <a:t>Show us </a:t>
            </a:r>
            <a:r>
              <a:rPr lang="en-US" sz="1689" dirty="0"/>
              <a:t>the context at the time so we can understand the gap/problem, and then </a:t>
            </a:r>
            <a:r>
              <a:rPr lang="en-US" sz="1689" i="1" dirty="0"/>
              <a:t>explain</a:t>
            </a:r>
            <a:r>
              <a:rPr lang="en-US" sz="1689" dirty="0"/>
              <a:t> how you addressed that problem to leave an impact</a:t>
            </a:r>
          </a:p>
          <a:p>
            <a:pPr marL="241264" lvl="1" indent="-241264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1689" dirty="0"/>
              <a:t>Reviewers may not be familiar with the journals or conferences you mention; explain how important they are in your field. </a:t>
            </a:r>
          </a:p>
          <a:p>
            <a:pPr marL="241264" lvl="1" indent="-241264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1689" dirty="0"/>
              <a:t>Include quotes about your work if you have any; other people saying you’re awesome usually means more than you saying you’re awesome.</a:t>
            </a:r>
          </a:p>
          <a:p>
            <a:pPr marL="241264" lvl="1" indent="-241264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en-US" sz="739" dirty="0"/>
          </a:p>
        </p:txBody>
      </p:sp>
    </p:spTree>
    <p:extLst>
      <p:ext uri="{BB962C8B-B14F-4D97-AF65-F5344CB8AC3E}">
        <p14:creationId xmlns:p14="http://schemas.microsoft.com/office/powerpoint/2010/main" val="7397239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Significance of leadership contributions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half" idx="15"/>
          </p:nvPr>
        </p:nvSpPr>
        <p:spPr>
          <a:xfrm>
            <a:off x="2057733" y="1588017"/>
            <a:ext cx="3895858" cy="4236798"/>
          </a:xfrm>
        </p:spPr>
        <p:txBody>
          <a:bodyPr>
            <a:normAutofit lnSpcReduction="10000"/>
          </a:bodyPr>
          <a:lstStyle/>
          <a:p>
            <a:pPr lvl="1">
              <a:lnSpc>
                <a:spcPct val="100000"/>
              </a:lnSpc>
            </a:pPr>
            <a:r>
              <a:rPr lang="en-US" sz="1689" dirty="0"/>
              <a:t>Choose </a:t>
            </a:r>
            <a:r>
              <a:rPr lang="en-US" sz="1689" b="1" dirty="0"/>
              <a:t>up to 3 </a:t>
            </a:r>
            <a:r>
              <a:rPr lang="en-US" sz="1689" dirty="0"/>
              <a:t>activities/ memberships listed in your CCV, and describe their significance and relevance to your </a:t>
            </a:r>
            <a:r>
              <a:rPr lang="en-US" sz="1689" u="sng" dirty="0"/>
              <a:t>proposal</a:t>
            </a:r>
            <a:r>
              <a:rPr lang="en-US" sz="1689" dirty="0"/>
              <a:t> and </a:t>
            </a:r>
            <a:r>
              <a:rPr lang="en-US" sz="1689" u="sng" dirty="0"/>
              <a:t>professional intent</a:t>
            </a:r>
            <a:r>
              <a:rPr lang="en-US" sz="1689" dirty="0"/>
              <a:t>. </a:t>
            </a:r>
          </a:p>
          <a:p>
            <a:pPr marL="241264" lvl="1" indent="-241264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1689" dirty="0"/>
              <a:t>Describe their significance in terms of demonstrating your leadership (clearly defined) and level of influence at the institutional level and beyond. </a:t>
            </a:r>
          </a:p>
          <a:p>
            <a:pPr marL="241264" lvl="1" indent="-241264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1689" dirty="0"/>
              <a:t>Discuss the impact and importance of these activities in terms of your career aspirations (aspirations come up again later in Research Proposal)</a:t>
            </a:r>
          </a:p>
          <a:p>
            <a:pPr marL="241264" lvl="1" indent="-241264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1689" dirty="0"/>
              <a:t>If leadership opportunities in your research environment were not available to you, mention it.</a:t>
            </a:r>
          </a:p>
          <a:p>
            <a:pPr marL="241264" lvl="1" indent="-241264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1689" dirty="0"/>
              <a:t>Again, quotes are good to include.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6"/>
          </p:nvPr>
        </p:nvSpPr>
        <p:spPr>
          <a:xfrm>
            <a:off x="2141481" y="6340858"/>
            <a:ext cx="5405980" cy="274767"/>
          </a:xfrm>
        </p:spPr>
        <p:txBody>
          <a:bodyPr/>
          <a:lstStyle/>
          <a:p>
            <a:r>
              <a:rPr lang="en-US" dirty="0"/>
              <a:t>School of Graduate Studies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7"/>
          </p:nvPr>
        </p:nvSpPr>
        <p:spPr>
          <a:xfrm>
            <a:off x="7547461" y="6349793"/>
            <a:ext cx="1535790" cy="326146"/>
          </a:xfrm>
        </p:spPr>
        <p:txBody>
          <a:bodyPr/>
          <a:lstStyle/>
          <a:p>
            <a:r>
              <a:rPr lang="en-US" dirty="0"/>
              <a:t>www.mun.ca/sgs/</a:t>
            </a:r>
          </a:p>
        </p:txBody>
      </p:sp>
      <p:sp>
        <p:nvSpPr>
          <p:cNvPr id="6" name="Content Placeholder 9"/>
          <p:cNvSpPr txBox="1">
            <a:spLocks/>
          </p:cNvSpPr>
          <p:nvPr/>
        </p:nvSpPr>
        <p:spPr>
          <a:xfrm>
            <a:off x="6219103" y="1579081"/>
            <a:ext cx="4083458" cy="4236798"/>
          </a:xfrm>
          <a:prstGeom prst="rect">
            <a:avLst/>
          </a:prstGeom>
        </p:spPr>
        <p:txBody>
          <a:bodyPr anchor="t" anchorCtr="0"/>
          <a:lstStyle>
            <a:lvl1pPr marL="0" marR="0" indent="0" algn="l" defTabSz="649288" rtl="0" eaLnBrk="1" fontAlgn="base" latinLnBrk="0" hangingPunct="1">
              <a:lnSpc>
                <a:spcPts val="4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 charset="0"/>
              <a:buNone/>
              <a:tabLst/>
              <a:defRPr sz="2800" b="1" i="0" kern="1200" cap="none" spc="-70">
                <a:solidFill>
                  <a:schemeClr val="accent4">
                    <a:lumMod val="50000"/>
                    <a:lumOff val="50000"/>
                  </a:schemeClr>
                </a:solidFill>
                <a:latin typeface="Arial"/>
                <a:ea typeface="ＭＳ Ｐゴシック" charset="0"/>
                <a:cs typeface="Arial"/>
              </a:defRPr>
            </a:lvl1pPr>
            <a:lvl2pPr marL="0" indent="0" algn="l" defTabSz="649288" rtl="0" fontAlgn="base">
              <a:lnSpc>
                <a:spcPts val="4000"/>
              </a:lnSpc>
              <a:spcBef>
                <a:spcPts val="0"/>
              </a:spcBef>
              <a:spcAft>
                <a:spcPts val="600"/>
              </a:spcAft>
              <a:buFontTx/>
              <a:buNone/>
              <a:defRPr sz="2800" b="0" i="0" kern="1200" spc="-70">
                <a:solidFill>
                  <a:srgbClr val="504C4C"/>
                </a:solidFill>
                <a:latin typeface="Arial"/>
                <a:ea typeface="ＭＳ Ｐゴシック" charset="0"/>
                <a:cs typeface="Arial"/>
              </a:defRPr>
            </a:lvl2pPr>
            <a:lvl3pPr marL="982663" indent="-271463" algn="l" defTabSz="649288" rtl="0" fontAlgn="base">
              <a:lnSpc>
                <a:spcPts val="4000"/>
              </a:lnSpc>
              <a:spcBef>
                <a:spcPts val="0"/>
              </a:spcBef>
              <a:spcAft>
                <a:spcPts val="600"/>
              </a:spcAft>
              <a:buSzPct val="92000"/>
              <a:buFont typeface="Arial"/>
              <a:buChar char="•"/>
              <a:defRPr sz="2800" kern="1200" spc="-70">
                <a:solidFill>
                  <a:srgbClr val="504C4C"/>
                </a:solidFill>
                <a:latin typeface="Arial"/>
                <a:ea typeface="ＭＳ Ｐゴシック" charset="0"/>
                <a:cs typeface="Arial"/>
              </a:defRPr>
            </a:lvl3pPr>
            <a:lvl4pPr marL="1338263" indent="-254000" algn="l" defTabSz="649288" rtl="0" fontAlgn="base">
              <a:lnSpc>
                <a:spcPts val="4000"/>
              </a:lnSpc>
              <a:spcBef>
                <a:spcPts val="0"/>
              </a:spcBef>
              <a:spcAft>
                <a:spcPts val="600"/>
              </a:spcAft>
              <a:buFont typeface="Arial" charset="0"/>
              <a:buChar char="–"/>
              <a:defRPr sz="2800" kern="1200" spc="-70">
                <a:solidFill>
                  <a:srgbClr val="504C4C"/>
                </a:solidFill>
                <a:latin typeface="Arial"/>
                <a:ea typeface="ＭＳ Ｐゴシック" charset="0"/>
                <a:cs typeface="Arial"/>
              </a:defRPr>
            </a:lvl4pPr>
            <a:lvl5pPr marL="1795463" indent="-355600" algn="l" defTabSz="649288" rtl="0" fontAlgn="base">
              <a:lnSpc>
                <a:spcPts val="4000"/>
              </a:lnSpc>
              <a:spcBef>
                <a:spcPts val="0"/>
              </a:spcBef>
              <a:spcAft>
                <a:spcPts val="600"/>
              </a:spcAft>
              <a:buFont typeface="Arial" charset="0"/>
              <a:buChar char="»"/>
              <a:defRPr sz="2800" kern="1200" spc="-70">
                <a:solidFill>
                  <a:srgbClr val="504C4C"/>
                </a:solidFill>
                <a:latin typeface="Arial"/>
                <a:ea typeface="ＭＳ Ｐゴシック" charset="0"/>
                <a:cs typeface="Arial"/>
              </a:defRPr>
            </a:lvl5pPr>
            <a:lvl6pPr marL="3575007" indent="-325001" algn="l" defTabSz="650001" rtl="0" eaLnBrk="1" latinLnBrk="0" hangingPunct="1">
              <a:spcBef>
                <a:spcPct val="20000"/>
              </a:spcBef>
              <a:buFont typeface="Arial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225008" indent="-325001" algn="l" defTabSz="650001" rtl="0" eaLnBrk="1" latinLnBrk="0" hangingPunct="1">
              <a:spcBef>
                <a:spcPct val="20000"/>
              </a:spcBef>
              <a:buFont typeface="Arial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875009" indent="-325001" algn="l" defTabSz="650001" rtl="0" eaLnBrk="1" latinLnBrk="0" hangingPunct="1">
              <a:spcBef>
                <a:spcPct val="20000"/>
              </a:spcBef>
              <a:buFont typeface="Arial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525011" indent="-325001" algn="l" defTabSz="650001" rtl="0" eaLnBrk="1" latinLnBrk="0" hangingPunct="1">
              <a:spcBef>
                <a:spcPct val="20000"/>
              </a:spcBef>
              <a:buFont typeface="Arial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lnSpc>
                <a:spcPct val="100000"/>
              </a:lnSpc>
            </a:pPr>
            <a:r>
              <a:rPr lang="en-US" sz="1689" dirty="0"/>
              <a:t>Activities and memberships refer to any of the following CCV entries:</a:t>
            </a:r>
          </a:p>
          <a:p>
            <a:pPr marL="241264" lvl="1" indent="-241264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1689" dirty="0"/>
              <a:t>Teaching Activities</a:t>
            </a:r>
          </a:p>
          <a:p>
            <a:pPr marL="241264" lvl="1" indent="-241264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1689" dirty="0"/>
              <a:t>Supervisory Activities</a:t>
            </a:r>
          </a:p>
          <a:p>
            <a:pPr marL="241264" lvl="1" indent="-241264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1689" dirty="0"/>
              <a:t>Administrative Activities</a:t>
            </a:r>
          </a:p>
          <a:p>
            <a:pPr marL="241264" lvl="1" indent="-241264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1689" dirty="0"/>
              <a:t>Advisory Activities</a:t>
            </a:r>
          </a:p>
          <a:p>
            <a:pPr marL="241264" lvl="1" indent="-241264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1689" dirty="0"/>
              <a:t>Assessment and Review Activities</a:t>
            </a:r>
          </a:p>
          <a:p>
            <a:pPr marL="241264" lvl="1" indent="-241264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1689" dirty="0"/>
              <a:t>Participation Activities</a:t>
            </a:r>
          </a:p>
          <a:p>
            <a:pPr marL="241264" lvl="1" indent="-241264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1689" dirty="0"/>
              <a:t>Community and Volunteer Activities</a:t>
            </a:r>
          </a:p>
          <a:p>
            <a:pPr marL="241264" lvl="1" indent="-241264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1689" dirty="0"/>
              <a:t>Knowledge and Technology Translation</a:t>
            </a:r>
          </a:p>
          <a:p>
            <a:pPr marL="241264" lvl="1" indent="-241264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1689" dirty="0"/>
              <a:t>International Collaboration Activities</a:t>
            </a:r>
          </a:p>
          <a:p>
            <a:pPr marL="241264" lvl="1" indent="-241264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1689" dirty="0"/>
              <a:t>Committee Memberships</a:t>
            </a:r>
          </a:p>
          <a:p>
            <a:pPr marL="241264" lvl="1" indent="-241264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1689" dirty="0"/>
              <a:t>Other Memberships</a:t>
            </a:r>
          </a:p>
        </p:txBody>
      </p:sp>
    </p:spTree>
    <p:extLst>
      <p:ext uri="{BB962C8B-B14F-4D97-AF65-F5344CB8AC3E}">
        <p14:creationId xmlns:p14="http://schemas.microsoft.com/office/powerpoint/2010/main" val="32070062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Significance of leadership contributions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half" idx="15"/>
          </p:nvPr>
        </p:nvSpPr>
        <p:spPr>
          <a:xfrm>
            <a:off x="2057733" y="1588017"/>
            <a:ext cx="3895858" cy="4236798"/>
          </a:xfrm>
        </p:spPr>
        <p:txBody>
          <a:bodyPr/>
          <a:lstStyle/>
          <a:p>
            <a:pPr lvl="1">
              <a:lnSpc>
                <a:spcPct val="100000"/>
              </a:lnSpc>
            </a:pPr>
            <a:r>
              <a:rPr lang="en-US" sz="1689" b="1" dirty="0"/>
              <a:t>Tips: Aim for a leadership narrative</a:t>
            </a:r>
          </a:p>
          <a:p>
            <a:pPr marL="241264" lvl="1" indent="-241264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1689" dirty="0"/>
              <a:t>Applicants often list what they’ve done, but what is more impactful is the narrative of why you’ve done what you did</a:t>
            </a:r>
          </a:p>
          <a:p>
            <a:pPr marL="241264" lvl="1" indent="-241264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1689" dirty="0"/>
              <a:t>the purpose that drives you</a:t>
            </a:r>
          </a:p>
          <a:p>
            <a:pPr marL="241264" lvl="1" indent="-241264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1689" dirty="0"/>
              <a:t>how your leadership qualities are reflected in the choices you’ve made to fulfil that purpose. </a:t>
            </a:r>
          </a:p>
          <a:p>
            <a:pPr marL="241264" lvl="1" indent="-241264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1689" dirty="0"/>
              <a:t>How has your passion been translated into you actively seeking out these opportunities, and the particular leadership style that you bring to these opportunities to advance your purpose? </a:t>
            </a:r>
          </a:p>
          <a:p>
            <a:pPr marL="241264" lvl="1" indent="-241264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en-US" sz="1689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6"/>
          </p:nvPr>
        </p:nvSpPr>
        <p:spPr>
          <a:xfrm>
            <a:off x="2141481" y="6340858"/>
            <a:ext cx="5405980" cy="274767"/>
          </a:xfrm>
        </p:spPr>
        <p:txBody>
          <a:bodyPr/>
          <a:lstStyle/>
          <a:p>
            <a:r>
              <a:rPr lang="en-US" dirty="0"/>
              <a:t>School of Graduate Studies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7"/>
          </p:nvPr>
        </p:nvSpPr>
        <p:spPr>
          <a:xfrm>
            <a:off x="7547461" y="6349793"/>
            <a:ext cx="1535790" cy="326146"/>
          </a:xfrm>
        </p:spPr>
        <p:txBody>
          <a:bodyPr/>
          <a:lstStyle/>
          <a:p>
            <a:r>
              <a:rPr lang="en-US" dirty="0"/>
              <a:t>www.mun.ca/sgs/</a:t>
            </a:r>
          </a:p>
        </p:txBody>
      </p:sp>
      <p:sp>
        <p:nvSpPr>
          <p:cNvPr id="6" name="Content Placeholder 9"/>
          <p:cNvSpPr txBox="1">
            <a:spLocks/>
          </p:cNvSpPr>
          <p:nvPr/>
        </p:nvSpPr>
        <p:spPr>
          <a:xfrm>
            <a:off x="6219103" y="1579081"/>
            <a:ext cx="4083458" cy="4236798"/>
          </a:xfrm>
          <a:prstGeom prst="rect">
            <a:avLst/>
          </a:prstGeom>
        </p:spPr>
        <p:txBody>
          <a:bodyPr anchor="t" anchorCtr="0"/>
          <a:lstStyle>
            <a:lvl1pPr marL="0" marR="0" indent="0" algn="l" defTabSz="649288" rtl="0" eaLnBrk="1" fontAlgn="base" latinLnBrk="0" hangingPunct="1">
              <a:lnSpc>
                <a:spcPts val="4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 charset="0"/>
              <a:buNone/>
              <a:tabLst/>
              <a:defRPr sz="2800" b="1" i="0" kern="1200" cap="none" spc="-70">
                <a:solidFill>
                  <a:schemeClr val="accent4">
                    <a:lumMod val="50000"/>
                    <a:lumOff val="50000"/>
                  </a:schemeClr>
                </a:solidFill>
                <a:latin typeface="Arial"/>
                <a:ea typeface="ＭＳ Ｐゴシック" charset="0"/>
                <a:cs typeface="Arial"/>
              </a:defRPr>
            </a:lvl1pPr>
            <a:lvl2pPr marL="0" indent="0" algn="l" defTabSz="649288" rtl="0" fontAlgn="base">
              <a:lnSpc>
                <a:spcPts val="4000"/>
              </a:lnSpc>
              <a:spcBef>
                <a:spcPts val="0"/>
              </a:spcBef>
              <a:spcAft>
                <a:spcPts val="600"/>
              </a:spcAft>
              <a:buFontTx/>
              <a:buNone/>
              <a:defRPr sz="2800" b="0" i="0" kern="1200" spc="-70">
                <a:solidFill>
                  <a:srgbClr val="504C4C"/>
                </a:solidFill>
                <a:latin typeface="Arial"/>
                <a:ea typeface="ＭＳ Ｐゴシック" charset="0"/>
                <a:cs typeface="Arial"/>
              </a:defRPr>
            </a:lvl2pPr>
            <a:lvl3pPr marL="982663" indent="-271463" algn="l" defTabSz="649288" rtl="0" fontAlgn="base">
              <a:lnSpc>
                <a:spcPts val="4000"/>
              </a:lnSpc>
              <a:spcBef>
                <a:spcPts val="0"/>
              </a:spcBef>
              <a:spcAft>
                <a:spcPts val="600"/>
              </a:spcAft>
              <a:buSzPct val="92000"/>
              <a:buFont typeface="Arial"/>
              <a:buChar char="•"/>
              <a:defRPr sz="2800" kern="1200" spc="-70">
                <a:solidFill>
                  <a:srgbClr val="504C4C"/>
                </a:solidFill>
                <a:latin typeface="Arial"/>
                <a:ea typeface="ＭＳ Ｐゴシック" charset="0"/>
                <a:cs typeface="Arial"/>
              </a:defRPr>
            </a:lvl3pPr>
            <a:lvl4pPr marL="1338263" indent="-254000" algn="l" defTabSz="649288" rtl="0" fontAlgn="base">
              <a:lnSpc>
                <a:spcPts val="4000"/>
              </a:lnSpc>
              <a:spcBef>
                <a:spcPts val="0"/>
              </a:spcBef>
              <a:spcAft>
                <a:spcPts val="600"/>
              </a:spcAft>
              <a:buFont typeface="Arial" charset="0"/>
              <a:buChar char="–"/>
              <a:defRPr sz="2800" kern="1200" spc="-70">
                <a:solidFill>
                  <a:srgbClr val="504C4C"/>
                </a:solidFill>
                <a:latin typeface="Arial"/>
                <a:ea typeface="ＭＳ Ｐゴシック" charset="0"/>
                <a:cs typeface="Arial"/>
              </a:defRPr>
            </a:lvl4pPr>
            <a:lvl5pPr marL="1795463" indent="-355600" algn="l" defTabSz="649288" rtl="0" fontAlgn="base">
              <a:lnSpc>
                <a:spcPts val="4000"/>
              </a:lnSpc>
              <a:spcBef>
                <a:spcPts val="0"/>
              </a:spcBef>
              <a:spcAft>
                <a:spcPts val="600"/>
              </a:spcAft>
              <a:buFont typeface="Arial" charset="0"/>
              <a:buChar char="»"/>
              <a:defRPr sz="2800" kern="1200" spc="-70">
                <a:solidFill>
                  <a:srgbClr val="504C4C"/>
                </a:solidFill>
                <a:latin typeface="Arial"/>
                <a:ea typeface="ＭＳ Ｐゴシック" charset="0"/>
                <a:cs typeface="Arial"/>
              </a:defRPr>
            </a:lvl5pPr>
            <a:lvl6pPr marL="3575007" indent="-325001" algn="l" defTabSz="650001" rtl="0" eaLnBrk="1" latinLnBrk="0" hangingPunct="1">
              <a:spcBef>
                <a:spcPct val="20000"/>
              </a:spcBef>
              <a:buFont typeface="Arial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225008" indent="-325001" algn="l" defTabSz="650001" rtl="0" eaLnBrk="1" latinLnBrk="0" hangingPunct="1">
              <a:spcBef>
                <a:spcPct val="20000"/>
              </a:spcBef>
              <a:buFont typeface="Arial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875009" indent="-325001" algn="l" defTabSz="650001" rtl="0" eaLnBrk="1" latinLnBrk="0" hangingPunct="1">
              <a:spcBef>
                <a:spcPct val="20000"/>
              </a:spcBef>
              <a:buFont typeface="Arial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525011" indent="-325001" algn="l" defTabSz="650001" rtl="0" eaLnBrk="1" latinLnBrk="0" hangingPunct="1">
              <a:spcBef>
                <a:spcPct val="20000"/>
              </a:spcBef>
              <a:buFont typeface="Arial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lnSpc>
                <a:spcPct val="100000"/>
              </a:lnSpc>
            </a:pPr>
            <a:r>
              <a:rPr lang="en-US" sz="1689" b="1" dirty="0"/>
              <a:t>Tips: Aim for a leadership narrative</a:t>
            </a:r>
          </a:p>
          <a:p>
            <a:pPr marL="241264" lvl="1" indent="-241264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1689" dirty="0"/>
              <a:t>Leaders have a vision that they fulfil through carefully planned action. </a:t>
            </a:r>
          </a:p>
          <a:p>
            <a:pPr marL="241264" lvl="1" indent="-241264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1689" dirty="0"/>
              <a:t>They recognize needs in their fields or their communities, and/or see problems unfolding before others, and they put plans into action. </a:t>
            </a:r>
          </a:p>
          <a:p>
            <a:pPr marL="241264" lvl="1" indent="-241264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1689" dirty="0"/>
              <a:t>We want to go beyond simply what you have done, to the reasons you have done it, so we can see the leader in you. </a:t>
            </a:r>
          </a:p>
          <a:p>
            <a:pPr marL="241264" lvl="1" indent="-241264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1689" dirty="0"/>
              <a:t>So, for each of these three contributions, start with your “why”, then tell us what you did and the impact it had.</a:t>
            </a:r>
          </a:p>
          <a:p>
            <a:pPr marL="241264" lvl="1" indent="-241264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en-US" sz="1689" dirty="0"/>
          </a:p>
        </p:txBody>
      </p:sp>
    </p:spTree>
    <p:extLst>
      <p:ext uri="{BB962C8B-B14F-4D97-AF65-F5344CB8AC3E}">
        <p14:creationId xmlns:p14="http://schemas.microsoft.com/office/powerpoint/2010/main" val="19096543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667</Words>
  <Application>Microsoft Macintosh PowerPoint</Application>
  <PresentationFormat>Widescreen</PresentationFormat>
  <Paragraphs>68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Research and Leadership</vt:lpstr>
      <vt:lpstr>Significance of research contributions</vt:lpstr>
      <vt:lpstr>Significance of research contributions</vt:lpstr>
      <vt:lpstr>Significance of leadership contributions</vt:lpstr>
      <vt:lpstr>Significance of leadership contributions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Research and Leadership</dc:title>
  <dc:creator>Farquharson, Danine</dc:creator>
  <cp:lastModifiedBy>Farquharson, Danine</cp:lastModifiedBy>
  <cp:revision>1</cp:revision>
  <dcterms:created xsi:type="dcterms:W3CDTF">2024-06-10T15:10:47Z</dcterms:created>
  <dcterms:modified xsi:type="dcterms:W3CDTF">2024-06-10T15:11:39Z</dcterms:modified>
</cp:coreProperties>
</file>